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73" r:id="rId5"/>
    <p:sldId id="26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10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15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93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874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5138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894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58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5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80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48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77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08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44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7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92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0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66F0-C6F7-4A1D-975A-894F9815DCD1}" type="datetimeFigureOut">
              <a:rPr lang="it-IT" smtClean="0"/>
              <a:t>25/11/2024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8D986F-05AE-4EA2-850A-7B57F62B6D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9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ims.unitn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Giorgia.proietti@unitn.it" TargetMode="External"/><Relationship Id="rId4" Type="http://schemas.openxmlformats.org/officeDocument/2006/relationships/hyperlink" Target="mailto:lab.lims@unitn.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3A594F-9A4F-44BC-97FE-BACDDFFC8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726" y="1684962"/>
            <a:ext cx="5480178" cy="144012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0AE5AC0-4AAC-44FA-A32C-3CE3EF4626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1" t="36382" r="6015" b="31617"/>
          <a:stretch/>
        </p:blipFill>
        <p:spPr>
          <a:xfrm>
            <a:off x="4499817" y="3501596"/>
            <a:ext cx="5048174" cy="189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6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754467D6-E8A5-4058-AA6B-F7FF8847E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9051"/>
            <a:ext cx="8343376" cy="818508"/>
          </a:xfrm>
        </p:spPr>
        <p:txBody>
          <a:bodyPr/>
          <a:lstStyle/>
          <a:p>
            <a:pPr algn="ctr"/>
            <a:r>
              <a:rPr lang="it-IT" dirty="0"/>
              <a:t>About LIMS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BEADDC-8A4B-451F-9E5B-59255134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75117"/>
            <a:ext cx="9018757" cy="3966081"/>
          </a:xfrm>
        </p:spPr>
        <p:txBody>
          <a:bodyPr>
            <a:normAutofit/>
          </a:bodyPr>
          <a:lstStyle/>
          <a:p>
            <a:r>
              <a:rPr lang="it-IT" dirty="0" err="1"/>
              <a:t>Established</a:t>
            </a:r>
            <a:r>
              <a:rPr lang="it-IT" dirty="0"/>
              <a:t> in 2022 </a:t>
            </a:r>
            <a:r>
              <a:rPr lang="it-IT" dirty="0" err="1"/>
              <a:t>as</a:t>
            </a:r>
            <a:r>
              <a:rPr lang="it-IT" dirty="0"/>
              <a:t> part of the ‘2022-2027 Progetto Strategico’ of the </a:t>
            </a:r>
            <a:r>
              <a:rPr lang="it-IT" dirty="0" err="1"/>
              <a:t>University</a:t>
            </a:r>
            <a:r>
              <a:rPr lang="it-IT" dirty="0"/>
              <a:t> of Trento, co-</a:t>
            </a:r>
            <a:r>
              <a:rPr lang="it-IT" dirty="0" err="1"/>
              <a:t>managed</a:t>
            </a:r>
            <a:r>
              <a:rPr lang="it-IT" dirty="0"/>
              <a:t> by the </a:t>
            </a:r>
            <a:r>
              <a:rPr lang="it-IT" b="1" dirty="0"/>
              <a:t>Department of </a:t>
            </a:r>
            <a:r>
              <a:rPr lang="it-IT" b="1" dirty="0" err="1"/>
              <a:t>Humanities</a:t>
            </a:r>
            <a:r>
              <a:rPr lang="it-IT" b="1" dirty="0"/>
              <a:t> </a:t>
            </a:r>
            <a:r>
              <a:rPr lang="it-IT" dirty="0"/>
              <a:t>and the </a:t>
            </a:r>
            <a:r>
              <a:rPr lang="it-IT" b="1" dirty="0"/>
              <a:t>Department of </a:t>
            </a:r>
            <a:r>
              <a:rPr lang="it-IT" b="1" dirty="0" err="1"/>
              <a:t>Sociology</a:t>
            </a:r>
            <a:r>
              <a:rPr lang="it-IT" dirty="0"/>
              <a:t>, </a:t>
            </a:r>
            <a:r>
              <a:rPr lang="it-IT" dirty="0" err="1"/>
              <a:t>coordinated</a:t>
            </a:r>
            <a:r>
              <a:rPr lang="it-IT" dirty="0"/>
              <a:t> by Giorgia Proietti, including </a:t>
            </a:r>
            <a:r>
              <a:rPr lang="it-IT" dirty="0" err="1"/>
              <a:t>ca</a:t>
            </a:r>
            <a:r>
              <a:rPr lang="it-IT" dirty="0"/>
              <a:t>. 30 members, from </a:t>
            </a:r>
            <a:r>
              <a:rPr lang="it-IT" dirty="0" err="1"/>
              <a:t>any</a:t>
            </a:r>
            <a:r>
              <a:rPr lang="it-IT" dirty="0"/>
              <a:t> discipline</a:t>
            </a:r>
          </a:p>
          <a:p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disciplines</a:t>
            </a:r>
            <a:r>
              <a:rPr lang="it-IT" dirty="0"/>
              <a:t> and </a:t>
            </a:r>
            <a:r>
              <a:rPr lang="it-IT" dirty="0" err="1"/>
              <a:t>topics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: </a:t>
            </a:r>
            <a:r>
              <a:rPr lang="it-IT" b="1" dirty="0"/>
              <a:t>history</a:t>
            </a:r>
            <a:r>
              <a:rPr lang="it-IT" dirty="0"/>
              <a:t> (ancient to contemporary), </a:t>
            </a:r>
            <a:r>
              <a:rPr lang="it-IT" b="1" dirty="0"/>
              <a:t>cultural</a:t>
            </a:r>
            <a:r>
              <a:rPr lang="it-IT" dirty="0"/>
              <a:t> </a:t>
            </a:r>
            <a:r>
              <a:rPr lang="it-IT" b="1" dirty="0" err="1"/>
              <a:t>sociology</a:t>
            </a:r>
            <a:r>
              <a:rPr lang="it-IT" dirty="0"/>
              <a:t>, </a:t>
            </a:r>
            <a:r>
              <a:rPr lang="it-IT" b="1" dirty="0" err="1"/>
              <a:t>anthropology</a:t>
            </a:r>
            <a:r>
              <a:rPr lang="it-IT" dirty="0"/>
              <a:t>, </a:t>
            </a:r>
            <a:r>
              <a:rPr lang="it-IT" b="1" dirty="0"/>
              <a:t>cognitive sciences</a:t>
            </a:r>
            <a:r>
              <a:rPr lang="it-IT" dirty="0"/>
              <a:t>, </a:t>
            </a:r>
            <a:r>
              <a:rPr lang="it-IT" b="1" dirty="0" err="1"/>
              <a:t>medical</a:t>
            </a:r>
            <a:r>
              <a:rPr lang="it-IT" b="1" dirty="0"/>
              <a:t> </a:t>
            </a:r>
            <a:r>
              <a:rPr lang="it-IT" b="1" dirty="0" err="1"/>
              <a:t>humanities</a:t>
            </a:r>
            <a:r>
              <a:rPr lang="it-IT" dirty="0"/>
              <a:t>, </a:t>
            </a:r>
            <a:r>
              <a:rPr lang="it-IT" b="1" dirty="0"/>
              <a:t>trauma studies</a:t>
            </a:r>
            <a:r>
              <a:rPr lang="it-IT" dirty="0"/>
              <a:t>, </a:t>
            </a:r>
            <a:r>
              <a:rPr lang="it-IT" b="1" dirty="0"/>
              <a:t>war studies</a:t>
            </a:r>
          </a:p>
          <a:p>
            <a:r>
              <a:rPr lang="it-IT" dirty="0" err="1"/>
              <a:t>Established</a:t>
            </a:r>
            <a:r>
              <a:rPr lang="it-IT" dirty="0"/>
              <a:t> </a:t>
            </a:r>
            <a:r>
              <a:rPr lang="it-IT" dirty="0" err="1"/>
              <a:t>local</a:t>
            </a:r>
            <a:r>
              <a:rPr lang="it-IT" dirty="0"/>
              <a:t> connections with historical research centers in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territory</a:t>
            </a:r>
            <a:r>
              <a:rPr lang="it-IT" dirty="0"/>
              <a:t> (‘</a:t>
            </a:r>
            <a:r>
              <a:rPr lang="it-IT" dirty="0" err="1"/>
              <a:t>third</a:t>
            </a:r>
            <a:r>
              <a:rPr lang="it-IT" dirty="0"/>
              <a:t> mission’, </a:t>
            </a:r>
            <a:r>
              <a:rPr lang="it-IT" dirty="0" err="1"/>
              <a:t>dissemination</a:t>
            </a:r>
            <a:r>
              <a:rPr lang="it-IT" dirty="0"/>
              <a:t>), and </a:t>
            </a:r>
            <a:r>
              <a:rPr lang="it-IT" dirty="0" err="1"/>
              <a:t>national</a:t>
            </a:r>
            <a:r>
              <a:rPr lang="it-IT" dirty="0"/>
              <a:t> connections with other </a:t>
            </a:r>
            <a:r>
              <a:rPr lang="it-IT" dirty="0" err="1"/>
              <a:t>memory</a:t>
            </a:r>
            <a:r>
              <a:rPr lang="it-IT" dirty="0"/>
              <a:t> centers</a:t>
            </a:r>
          </a:p>
          <a:p>
            <a:r>
              <a:rPr lang="it-IT" dirty="0"/>
              <a:t>DESIDERATA: </a:t>
            </a:r>
            <a:r>
              <a:rPr lang="it-IT" dirty="0">
                <a:solidFill>
                  <a:schemeClr val="accent4"/>
                </a:solidFill>
              </a:rPr>
              <a:t>more </a:t>
            </a:r>
            <a:r>
              <a:rPr lang="it-IT" dirty="0" err="1">
                <a:solidFill>
                  <a:schemeClr val="accent4"/>
                </a:solidFill>
              </a:rPr>
              <a:t>international</a:t>
            </a:r>
            <a:r>
              <a:rPr lang="it-IT" dirty="0">
                <a:solidFill>
                  <a:schemeClr val="accent4"/>
                </a:solidFill>
              </a:rPr>
              <a:t> networking!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2CB60BF-C82A-4A42-9696-7751AE83FBD3}"/>
              </a:ext>
            </a:extLst>
          </p:cNvPr>
          <p:cNvSpPr/>
          <p:nvPr/>
        </p:nvSpPr>
        <p:spPr>
          <a:xfrm>
            <a:off x="1693945" y="5787447"/>
            <a:ext cx="2448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https://lims.unitn.it/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09E4D2A-BCB8-49E9-AABD-770E5454B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92" y="5484853"/>
            <a:ext cx="799895" cy="813184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1B9105F-5567-463C-AFBD-9967B06A6222}"/>
              </a:ext>
            </a:extLst>
          </p:cNvPr>
          <p:cNvSpPr txBox="1"/>
          <p:nvPr/>
        </p:nvSpPr>
        <p:spPr>
          <a:xfrm>
            <a:off x="6043197" y="5441198"/>
            <a:ext cx="3230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lab.lims@unitn.it</a:t>
            </a:r>
            <a:endParaRPr lang="it-IT" b="1" dirty="0">
              <a:solidFill>
                <a:schemeClr val="accent1"/>
              </a:solidFill>
            </a:endParaRPr>
          </a:p>
          <a:p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giorgia.proietti@unitn.it</a:t>
            </a:r>
            <a:endParaRPr lang="it-IT" b="1" dirty="0">
              <a:solidFill>
                <a:schemeClr val="accent1"/>
              </a:solidFill>
            </a:endParaRPr>
          </a:p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1D576C0-7E76-4EF2-8CF4-0C82CE3045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3890" y="5571685"/>
            <a:ext cx="85351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30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14A51-B56F-4F7F-838B-1AFA1322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4539"/>
          </a:xfrm>
        </p:spPr>
        <p:txBody>
          <a:bodyPr/>
          <a:lstStyle/>
          <a:p>
            <a:pPr algn="ctr"/>
            <a:r>
              <a:rPr lang="it-IT" dirty="0"/>
              <a:t>LIMS’ </a:t>
            </a:r>
            <a:r>
              <a:rPr lang="it-IT" dirty="0" err="1"/>
              <a:t>activities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BEADDC-8A4B-451F-9E5B-59255134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1398"/>
            <a:ext cx="8596668" cy="5147353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/>
              <a:t>Two </a:t>
            </a:r>
            <a:r>
              <a:rPr lang="it-IT" sz="2400" b="1" dirty="0" err="1"/>
              <a:t>curricular</a:t>
            </a:r>
            <a:r>
              <a:rPr lang="it-IT" sz="2400" b="1" dirty="0"/>
              <a:t> </a:t>
            </a:r>
            <a:r>
              <a:rPr lang="it-IT" sz="2400" b="1" dirty="0" err="1"/>
              <a:t>courses</a:t>
            </a:r>
            <a:r>
              <a:rPr lang="it-IT" sz="2400" b="1" dirty="0"/>
              <a:t> </a:t>
            </a:r>
            <a:r>
              <a:rPr lang="it-IT" sz="2400" dirty="0"/>
              <a:t>in Memory Studies (‘</a:t>
            </a:r>
            <a:r>
              <a:rPr lang="it-IT" sz="2400" dirty="0" err="1"/>
              <a:t>Introduction</a:t>
            </a:r>
            <a:r>
              <a:rPr lang="it-IT" sz="2400" dirty="0"/>
              <a:t> to Memory Studies’ and ‘Memory Studies and Historical Research’) </a:t>
            </a:r>
            <a:r>
              <a:rPr lang="it-IT" sz="2400" dirty="0" err="1"/>
              <a:t>both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an MA level</a:t>
            </a:r>
          </a:p>
          <a:p>
            <a:r>
              <a:rPr lang="it-IT" sz="2400" b="1" dirty="0" err="1"/>
              <a:t>Yearly</a:t>
            </a:r>
            <a:r>
              <a:rPr lang="it-IT" sz="2400" b="1" dirty="0"/>
              <a:t> seminar </a:t>
            </a:r>
            <a:r>
              <a:rPr lang="it-IT" sz="2400" b="1" dirty="0" err="1"/>
              <a:t>series</a:t>
            </a:r>
            <a:r>
              <a:rPr lang="it-IT" sz="2400" dirty="0"/>
              <a:t> ‘LIMS lunch </a:t>
            </a:r>
            <a:r>
              <a:rPr lang="it-IT" sz="2400" dirty="0" err="1"/>
              <a:t>seminars</a:t>
            </a:r>
            <a:r>
              <a:rPr lang="it-IT" sz="2400" dirty="0"/>
              <a:t>. Memory Studies in Trento – Multi-</a:t>
            </a:r>
            <a:r>
              <a:rPr lang="it-IT" sz="2400" dirty="0" err="1"/>
              <a:t>disciplinary</a:t>
            </a:r>
            <a:r>
              <a:rPr lang="it-IT" sz="2400" dirty="0"/>
              <a:t> </a:t>
            </a:r>
            <a:r>
              <a:rPr lang="it-IT" sz="2400" dirty="0" err="1"/>
              <a:t>perspectives</a:t>
            </a:r>
            <a:r>
              <a:rPr lang="it-IT" sz="2400" dirty="0"/>
              <a:t>’</a:t>
            </a:r>
          </a:p>
          <a:p>
            <a:r>
              <a:rPr lang="it-IT" sz="2400" b="1" dirty="0"/>
              <a:t>Internship </a:t>
            </a:r>
            <a:r>
              <a:rPr lang="it-IT" sz="2400" b="1" dirty="0" err="1"/>
              <a:t>programme</a:t>
            </a:r>
            <a:r>
              <a:rPr lang="it-IT" sz="2400" b="1" dirty="0"/>
              <a:t> </a:t>
            </a:r>
            <a:r>
              <a:rPr lang="it-IT" sz="2400" dirty="0"/>
              <a:t>for </a:t>
            </a:r>
            <a:r>
              <a:rPr lang="it-IT" sz="2400" dirty="0" err="1"/>
              <a:t>national</a:t>
            </a:r>
            <a:r>
              <a:rPr lang="it-IT" sz="2400" dirty="0"/>
              <a:t> and </a:t>
            </a:r>
            <a:r>
              <a:rPr lang="it-IT" sz="2400" dirty="0" err="1"/>
              <a:t>international</a:t>
            </a:r>
            <a:r>
              <a:rPr lang="it-IT" sz="2400" dirty="0"/>
              <a:t> MA and </a:t>
            </a:r>
            <a:r>
              <a:rPr lang="it-IT" sz="2400" dirty="0" err="1"/>
              <a:t>PhD</a:t>
            </a:r>
            <a:r>
              <a:rPr lang="it-IT" sz="2400" dirty="0"/>
              <a:t> </a:t>
            </a:r>
            <a:r>
              <a:rPr lang="it-IT" sz="2400" dirty="0" err="1"/>
              <a:t>students</a:t>
            </a:r>
            <a:r>
              <a:rPr lang="it-IT" sz="2400" dirty="0"/>
              <a:t> (</a:t>
            </a:r>
            <a:r>
              <a:rPr lang="it-IT" sz="2400" dirty="0" err="1">
                <a:solidFill>
                  <a:srgbClr val="FF0000"/>
                </a:solidFill>
              </a:rPr>
              <a:t>see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next</a:t>
            </a:r>
            <a:r>
              <a:rPr lang="it-IT" sz="2400" dirty="0">
                <a:solidFill>
                  <a:srgbClr val="FF0000"/>
                </a:solidFill>
              </a:rPr>
              <a:t> slide</a:t>
            </a:r>
            <a:r>
              <a:rPr lang="it-IT" sz="2400" dirty="0"/>
              <a:t>)</a:t>
            </a:r>
          </a:p>
          <a:p>
            <a:r>
              <a:rPr lang="it-IT" sz="2400" b="1" dirty="0"/>
              <a:t>Guest </a:t>
            </a:r>
            <a:r>
              <a:rPr lang="it-IT" sz="2400" b="1" dirty="0" err="1"/>
              <a:t>lectures</a:t>
            </a:r>
            <a:r>
              <a:rPr lang="it-IT" sz="2400" b="1" dirty="0"/>
              <a:t>, workshops and </a:t>
            </a:r>
            <a:r>
              <a:rPr lang="it-IT" sz="2400" b="1" dirty="0" err="1"/>
              <a:t>conferences</a:t>
            </a:r>
            <a:r>
              <a:rPr lang="it-IT" sz="2400" b="1" dirty="0"/>
              <a:t> </a:t>
            </a:r>
            <a:r>
              <a:rPr lang="it-IT" sz="2400" dirty="0"/>
              <a:t>(e.g. International conference ‘</a:t>
            </a:r>
            <a:r>
              <a:rPr lang="it-IT" sz="2400" dirty="0" err="1"/>
              <a:t>Searching</a:t>
            </a:r>
            <a:r>
              <a:rPr lang="it-IT" sz="2400" dirty="0"/>
              <a:t> for Memory </a:t>
            </a:r>
            <a:r>
              <a:rPr lang="it-IT" sz="2400" dirty="0" err="1"/>
              <a:t>between</a:t>
            </a:r>
            <a:r>
              <a:rPr lang="it-IT" sz="2400" dirty="0"/>
              <a:t> the Mind and the World’, 28-30 </a:t>
            </a:r>
            <a:r>
              <a:rPr lang="it-IT" sz="2400" dirty="0" err="1"/>
              <a:t>Aug</a:t>
            </a:r>
            <a:r>
              <a:rPr lang="it-IT" sz="2400" dirty="0"/>
              <a:t> 2024, with top </a:t>
            </a:r>
            <a:r>
              <a:rPr lang="it-IT" sz="2400" dirty="0" err="1"/>
              <a:t>memory</a:t>
            </a:r>
            <a:r>
              <a:rPr lang="it-IT" sz="2400" dirty="0"/>
              <a:t> </a:t>
            </a:r>
            <a:r>
              <a:rPr lang="it-IT" sz="2400" dirty="0" err="1"/>
              <a:t>scholars</a:t>
            </a:r>
            <a:r>
              <a:rPr lang="it-IT" sz="2400" dirty="0"/>
              <a:t> </a:t>
            </a:r>
            <a:r>
              <a:rPr lang="it-IT" sz="2400" dirty="0" err="1"/>
              <a:t>such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Wulf </a:t>
            </a:r>
            <a:r>
              <a:rPr lang="it-IT" sz="2400" dirty="0" err="1"/>
              <a:t>Kansteiner</a:t>
            </a:r>
            <a:r>
              <a:rPr lang="it-IT" sz="2400" dirty="0"/>
              <a:t>, Jeff </a:t>
            </a:r>
            <a:r>
              <a:rPr lang="it-IT" sz="2400" dirty="0" err="1"/>
              <a:t>Olick</a:t>
            </a:r>
            <a:r>
              <a:rPr lang="it-IT" sz="2400" dirty="0"/>
              <a:t>, </a:t>
            </a:r>
            <a:r>
              <a:rPr lang="it-IT" sz="2400" dirty="0" err="1"/>
              <a:t>Valérie</a:t>
            </a:r>
            <a:r>
              <a:rPr lang="it-IT" sz="2400" dirty="0"/>
              <a:t> </a:t>
            </a:r>
            <a:r>
              <a:rPr lang="it-IT" sz="2400" dirty="0" err="1"/>
              <a:t>Rosoux</a:t>
            </a:r>
            <a:r>
              <a:rPr lang="it-IT" sz="2400" dirty="0"/>
              <a:t>, and John </a:t>
            </a:r>
            <a:r>
              <a:rPr lang="it-IT" sz="2400" dirty="0" err="1"/>
              <a:t>Sutton</a:t>
            </a:r>
            <a:r>
              <a:rPr lang="it-IT" sz="2400" dirty="0"/>
              <a:t>, </a:t>
            </a:r>
            <a:r>
              <a:rPr lang="it-IT" sz="2400" dirty="0" err="1"/>
              <a:t>among</a:t>
            </a:r>
            <a:r>
              <a:rPr lang="it-IT" sz="2400" dirty="0"/>
              <a:t> others)</a:t>
            </a:r>
          </a:p>
          <a:p>
            <a:r>
              <a:rPr lang="it-IT" sz="2400" b="1" dirty="0"/>
              <a:t>Summer School</a:t>
            </a:r>
            <a:r>
              <a:rPr lang="it-IT" sz="2400" dirty="0"/>
              <a:t>, 26-31 </a:t>
            </a:r>
            <a:r>
              <a:rPr lang="it-IT" sz="2400" dirty="0" err="1"/>
              <a:t>Aug</a:t>
            </a:r>
            <a:r>
              <a:rPr lang="it-IT" sz="2400" dirty="0"/>
              <a:t>. 2024 (and </a:t>
            </a:r>
            <a:r>
              <a:rPr lang="it-IT" sz="2400" dirty="0" err="1"/>
              <a:t>possibly</a:t>
            </a:r>
            <a:r>
              <a:rPr lang="it-IT" sz="2400" dirty="0"/>
              <a:t> </a:t>
            </a:r>
            <a:r>
              <a:rPr lang="it-IT" sz="2400" dirty="0" err="1"/>
              <a:t>every</a:t>
            </a:r>
            <a:r>
              <a:rPr lang="it-IT" sz="2400" dirty="0"/>
              <a:t> 3 </a:t>
            </a:r>
            <a:r>
              <a:rPr lang="it-IT" sz="2400" dirty="0" err="1"/>
              <a:t>years</a:t>
            </a:r>
            <a:r>
              <a:rPr lang="it-IT" sz="2400" dirty="0"/>
              <a:t>): 25 </a:t>
            </a:r>
            <a:r>
              <a:rPr lang="it-IT" sz="2400" dirty="0" err="1"/>
              <a:t>participants</a:t>
            </a:r>
            <a:r>
              <a:rPr lang="it-IT" sz="2400" dirty="0"/>
              <a:t> from </a:t>
            </a:r>
            <a:r>
              <a:rPr lang="it-IT" sz="2400" dirty="0" err="1"/>
              <a:t>all</a:t>
            </a:r>
            <a:r>
              <a:rPr lang="it-IT" sz="2400" dirty="0"/>
              <a:t> over the world (</a:t>
            </a:r>
            <a:r>
              <a:rPr lang="it-IT" sz="2400" dirty="0" err="1"/>
              <a:t>almost</a:t>
            </a:r>
            <a:r>
              <a:rPr lang="it-IT" sz="2400" dirty="0"/>
              <a:t> 60 applications)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318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33A594F-9A4F-44BC-97FE-BACDDFFC8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80" y="317609"/>
            <a:ext cx="5235724" cy="137588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2C12DF9-86C3-4A4D-8FC6-EBD0EAD9F224}"/>
              </a:ext>
            </a:extLst>
          </p:cNvPr>
          <p:cNvSpPr txBox="1"/>
          <p:nvPr/>
        </p:nvSpPr>
        <p:spPr>
          <a:xfrm>
            <a:off x="755763" y="2843609"/>
            <a:ext cx="53402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LIMS offers </a:t>
            </a:r>
            <a:r>
              <a:rPr lang="en-US" b="1" dirty="0"/>
              <a:t>two/three-month internships </a:t>
            </a:r>
            <a:r>
              <a:rPr lang="en-US" dirty="0"/>
              <a:t>to </a:t>
            </a:r>
            <a:r>
              <a:rPr lang="en-US" b="1" dirty="0"/>
              <a:t>advanced MA and PhD students </a:t>
            </a:r>
            <a:r>
              <a:rPr lang="en-US" dirty="0"/>
              <a:t>from Universities from </a:t>
            </a:r>
            <a:r>
              <a:rPr lang="en-US" b="1" dirty="0"/>
              <a:t>Italy and abroad</a:t>
            </a:r>
            <a:r>
              <a:rPr lang="en-US" dirty="0"/>
              <a:t>. </a:t>
            </a:r>
          </a:p>
          <a:p>
            <a:endParaRPr lang="en-US" dirty="0"/>
          </a:p>
          <a:p>
            <a:pPr algn="just"/>
            <a:r>
              <a:rPr lang="en-US" sz="1400" dirty="0"/>
              <a:t>	       Internships are non-stipendiary, however they can be framed within the Erasmus </a:t>
            </a:r>
            <a:r>
              <a:rPr lang="en-US" sz="1400" dirty="0" err="1"/>
              <a:t>Programme</a:t>
            </a:r>
            <a:r>
              <a:rPr lang="en-US" sz="1400" dirty="0"/>
              <a:t>, or any other funded </a:t>
            </a:r>
            <a:r>
              <a:rPr lang="en-US" sz="1400" dirty="0" err="1"/>
              <a:t>programme</a:t>
            </a:r>
            <a:r>
              <a:rPr lang="en-US" sz="1400" dirty="0"/>
              <a:t>, </a:t>
            </a:r>
            <a:r>
              <a:rPr lang="en-US" sz="1400"/>
              <a:t>if applicable.</a:t>
            </a:r>
            <a:endParaRPr lang="en-US" sz="1400" dirty="0"/>
          </a:p>
          <a:p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C1EA69-7333-4FD9-96EE-A8E78EAE69C5}"/>
              </a:ext>
            </a:extLst>
          </p:cNvPr>
          <p:cNvSpPr txBox="1"/>
          <p:nvPr/>
        </p:nvSpPr>
        <p:spPr>
          <a:xfrm>
            <a:off x="4008269" y="1974907"/>
            <a:ext cx="4305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LIMS internship </a:t>
            </a:r>
            <a:r>
              <a:rPr lang="it-IT" sz="2400" b="1" dirty="0" err="1">
                <a:solidFill>
                  <a:schemeClr val="accent2">
                    <a:lumMod val="75000"/>
                  </a:schemeClr>
                </a:solidFill>
              </a:rPr>
              <a:t>programme</a:t>
            </a:r>
            <a:endParaRPr lang="it-IT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23C2E55-8A8D-4F45-A6F0-3528DE84959E}"/>
              </a:ext>
            </a:extLst>
          </p:cNvPr>
          <p:cNvSpPr/>
          <p:nvPr/>
        </p:nvSpPr>
        <p:spPr>
          <a:xfrm>
            <a:off x="6800296" y="2843609"/>
            <a:ext cx="48116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internships will be max 4 per year: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2 </a:t>
            </a:r>
            <a:r>
              <a:rPr lang="en-US" b="1" dirty="0">
                <a:solidFill>
                  <a:schemeClr val="accent2"/>
                </a:solidFill>
              </a:rPr>
              <a:t>spring</a:t>
            </a:r>
            <a:r>
              <a:rPr lang="en-US" dirty="0">
                <a:solidFill>
                  <a:schemeClr val="accent2"/>
                </a:solidFill>
              </a:rPr>
              <a:t> internships (March to May) </a:t>
            </a:r>
          </a:p>
          <a:p>
            <a:r>
              <a:rPr lang="en-US" dirty="0"/>
              <a:t>Application deadline: </a:t>
            </a:r>
            <a:r>
              <a:rPr lang="en-US" b="1" dirty="0"/>
              <a:t>30 December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2 </a:t>
            </a:r>
            <a:r>
              <a:rPr lang="en-US" b="1" dirty="0">
                <a:solidFill>
                  <a:schemeClr val="accent2"/>
                </a:solidFill>
              </a:rPr>
              <a:t>fall</a:t>
            </a:r>
            <a:r>
              <a:rPr lang="en-US" dirty="0">
                <a:solidFill>
                  <a:schemeClr val="accent2"/>
                </a:solidFill>
              </a:rPr>
              <a:t> internships (Oct. to Dec.)</a:t>
            </a:r>
            <a:r>
              <a:rPr lang="en-US" dirty="0"/>
              <a:t> </a:t>
            </a:r>
          </a:p>
          <a:p>
            <a:r>
              <a:rPr lang="en-US" dirty="0"/>
              <a:t>Application deadline: </a:t>
            </a:r>
            <a:r>
              <a:rPr lang="en-US" b="1" dirty="0"/>
              <a:t>30 June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414F802-9C5B-49B0-B231-2ACD3E5A81C6}"/>
              </a:ext>
            </a:extLst>
          </p:cNvPr>
          <p:cNvSpPr/>
          <p:nvPr/>
        </p:nvSpPr>
        <p:spPr>
          <a:xfrm>
            <a:off x="6800296" y="5583539"/>
            <a:ext cx="33602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For any queries please contact</a:t>
            </a:r>
          </a:p>
          <a:p>
            <a:r>
              <a:rPr lang="en-US" sz="1600" b="1" dirty="0">
                <a:solidFill>
                  <a:schemeClr val="accent5"/>
                </a:solidFill>
              </a:rPr>
              <a:t>lab.lims@unitn.it</a:t>
            </a:r>
            <a:endParaRPr lang="it-IT" sz="1600" b="1" dirty="0">
              <a:solidFill>
                <a:schemeClr val="accent5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9B2CA68-88BB-4F40-8DFF-E2027A285420}"/>
              </a:ext>
            </a:extLst>
          </p:cNvPr>
          <p:cNvSpPr/>
          <p:nvPr/>
        </p:nvSpPr>
        <p:spPr>
          <a:xfrm>
            <a:off x="1855434" y="5337318"/>
            <a:ext cx="43056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Further details and the online application form can be found here: </a:t>
            </a:r>
            <a:r>
              <a:rPr lang="en-US" sz="1600" b="1" dirty="0">
                <a:solidFill>
                  <a:schemeClr val="accent5"/>
                </a:solidFill>
              </a:rPr>
              <a:t>https://webmagazine.unitn.it/news/lettere/121020/lims-internships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863CE135-1372-4D80-9CD4-2DD644EDB3FC}"/>
              </a:ext>
            </a:extLst>
          </p:cNvPr>
          <p:cNvSpPr/>
          <p:nvPr/>
        </p:nvSpPr>
        <p:spPr>
          <a:xfrm>
            <a:off x="1305018" y="3996896"/>
            <a:ext cx="550416" cy="170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F03A70D3-0C6B-49B7-9B0D-BC3061AA73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3" t="38802" r="30137" b="37557"/>
          <a:stretch/>
        </p:blipFill>
        <p:spPr>
          <a:xfrm>
            <a:off x="6285391" y="472891"/>
            <a:ext cx="3160450" cy="106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9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7BBFAB4-43A5-4175-9A99-3C8F9A1CD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631" y="90699"/>
            <a:ext cx="7410048" cy="5557536"/>
          </a:xfr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BE02C00-7E56-465C-84E0-2B994330D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20" y="2815308"/>
            <a:ext cx="845232" cy="84523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24A449D-45A5-433F-BAD5-8C0409F9D7F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06" t="13184" r="8718" b="12809"/>
          <a:stretch/>
        </p:blipFill>
        <p:spPr>
          <a:xfrm>
            <a:off x="10950440" y="1910914"/>
            <a:ext cx="755793" cy="73786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FB3419BB-BDA4-4A69-9269-1CCF09A3827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04" t="10244" r="8297" b="14219"/>
          <a:stretch/>
        </p:blipFill>
        <p:spPr>
          <a:xfrm>
            <a:off x="10950439" y="3827065"/>
            <a:ext cx="755793" cy="86333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E874D8C-6AA9-4A14-8D6B-2156359ADA75}"/>
              </a:ext>
            </a:extLst>
          </p:cNvPr>
          <p:cNvSpPr txBox="1"/>
          <p:nvPr/>
        </p:nvSpPr>
        <p:spPr>
          <a:xfrm>
            <a:off x="1530848" y="265397"/>
            <a:ext cx="2218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LIMS Summer School 2024 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C2D4F0DB-E349-42ED-B0EA-0708B17A134E}"/>
              </a:ext>
            </a:extLst>
          </p:cNvPr>
          <p:cNvSpPr/>
          <p:nvPr/>
        </p:nvSpPr>
        <p:spPr>
          <a:xfrm>
            <a:off x="1245272" y="5679116"/>
            <a:ext cx="75494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The Bell of the Fallen, </a:t>
            </a:r>
            <a:r>
              <a:rPr lang="en-US" sz="3200" b="1" dirty="0" err="1">
                <a:solidFill>
                  <a:schemeClr val="accent1"/>
                </a:solidFill>
              </a:rPr>
              <a:t>Rovereto</a:t>
            </a:r>
            <a:r>
              <a:rPr lang="en-US" sz="3200" b="1" dirty="0">
                <a:solidFill>
                  <a:schemeClr val="accent1"/>
                </a:solidFill>
              </a:rPr>
              <a:t> (Trento): a claim for universal peace</a:t>
            </a:r>
            <a:endParaRPr lang="it-IT" sz="3200" b="1" dirty="0">
              <a:solidFill>
                <a:schemeClr val="accent1"/>
              </a:solidFill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305C7D6C-8282-4787-9E76-AE24E98A5795}"/>
              </a:ext>
            </a:extLst>
          </p:cNvPr>
          <p:cNvSpPr/>
          <p:nvPr/>
        </p:nvSpPr>
        <p:spPr>
          <a:xfrm>
            <a:off x="10923347" y="999206"/>
            <a:ext cx="809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/>
              <a:t>Find</a:t>
            </a:r>
            <a:r>
              <a:rPr lang="it-IT" b="1" dirty="0"/>
              <a:t> </a:t>
            </a:r>
          </a:p>
          <a:p>
            <a:r>
              <a:rPr lang="it-IT" b="1" dirty="0" err="1"/>
              <a:t>us</a:t>
            </a:r>
            <a:r>
              <a:rPr lang="it-IT" b="1" dirty="0"/>
              <a:t> on</a:t>
            </a:r>
          </a:p>
        </p:txBody>
      </p:sp>
    </p:spTree>
    <p:extLst>
      <p:ext uri="{BB962C8B-B14F-4D97-AF65-F5344CB8AC3E}">
        <p14:creationId xmlns:p14="http://schemas.microsoft.com/office/powerpoint/2010/main" val="323465319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Sfaccettatura</vt:lpstr>
      <vt:lpstr>Presentazione standard di PowerPoint</vt:lpstr>
      <vt:lpstr>About LIMS</vt:lpstr>
      <vt:lpstr>LIMS’ activities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Proietti</dc:creator>
  <cp:lastModifiedBy>Giorgia Proietti</cp:lastModifiedBy>
  <cp:revision>8</cp:revision>
  <dcterms:created xsi:type="dcterms:W3CDTF">2024-11-16T07:09:48Z</dcterms:created>
  <dcterms:modified xsi:type="dcterms:W3CDTF">2024-11-25T15:42:28Z</dcterms:modified>
</cp:coreProperties>
</file>